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8" r:id="rId10"/>
    <p:sldId id="281" r:id="rId11"/>
    <p:sldId id="269" r:id="rId12"/>
    <p:sldId id="282" r:id="rId13"/>
    <p:sldId id="270" r:id="rId14"/>
    <p:sldId id="283" r:id="rId15"/>
    <p:sldId id="271" r:id="rId16"/>
    <p:sldId id="284" r:id="rId17"/>
    <p:sldId id="272" r:id="rId18"/>
    <p:sldId id="263" r:id="rId19"/>
    <p:sldId id="278" r:id="rId20"/>
    <p:sldId id="279" r:id="rId21"/>
    <p:sldId id="280" r:id="rId22"/>
    <p:sldId id="274" r:id="rId23"/>
    <p:sldId id="267" r:id="rId24"/>
    <p:sldId id="264" r:id="rId25"/>
    <p:sldId id="265" r:id="rId26"/>
    <p:sldId id="275" r:id="rId27"/>
    <p:sldId id="266" r:id="rId28"/>
    <p:sldId id="276" r:id="rId29"/>
    <p:sldId id="285" r:id="rId30"/>
    <p:sldId id="277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5724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mujweb.cz/drd/transakceOracle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Databázové systémy</a:t>
            </a:r>
            <a:br>
              <a:rPr lang="cs-CZ" dirty="0" smtClean="0"/>
            </a:br>
            <a:r>
              <a:rPr lang="cs-CZ" sz="1600" dirty="0" smtClean="0"/>
              <a:t>přednáška </a:t>
            </a:r>
            <a:r>
              <a:rPr lang="cs-CZ" sz="1600" dirty="0"/>
              <a:t>8</a:t>
            </a:r>
            <a:r>
              <a:rPr lang="cs-CZ" sz="1600" dirty="0" smtClean="0"/>
              <a:t> – Transakce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/>
              <a:t>Institut ekonomiky a systémů řízení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2016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Lost</a:t>
            </a:r>
            <a:r>
              <a:rPr lang="cs-CZ" dirty="0" smtClean="0"/>
              <a:t> Update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0530" y="1412776"/>
            <a:ext cx="5876925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Dirty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– špinavé 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čte data, která upravuje jiná transakce, jenž ještě nebyla potvrzená COMMIT.</a:t>
            </a:r>
          </a:p>
          <a:p>
            <a:r>
              <a:rPr lang="cs-CZ" dirty="0" smtClean="0"/>
              <a:t>Pokud druhý proces pak provede ROLLBACK, pak první proces přečetl chybná data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Dirty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813" y="1196752"/>
            <a:ext cx="7572375" cy="552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Neopakovatelné 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Čtení je neopakovatelné, pokud proces v rámci transakce čte dvakrát stejná data a pokaždé přečte jinou hodnotu. </a:t>
            </a:r>
          </a:p>
          <a:p>
            <a:r>
              <a:rPr lang="cs-CZ" dirty="0" smtClean="0"/>
              <a:t>To se stane pokud hodnotu mezitím změnil jiný proces.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Non-repeatable Read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174" y="1124744"/>
            <a:ext cx="8440305" cy="5497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09807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Fantom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transakce dvakrát stejný dotaz pokaždé vrátí jiný počet záznamů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688" y="295275"/>
            <a:ext cx="8810625" cy="626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90016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Dvojité 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Opakově</a:t>
            </a:r>
            <a:r>
              <a:rPr lang="cs-CZ" dirty="0" smtClean="0"/>
              <a:t> přečtený záznam, který během čtení změnil svou polohu v indexu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izolace (</a:t>
            </a:r>
            <a:r>
              <a:rPr lang="cs-CZ" dirty="0" err="1" smtClean="0"/>
              <a:t>Isolation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Uncommitted</a:t>
            </a:r>
            <a:r>
              <a:rPr lang="cs-CZ" dirty="0" smtClean="0"/>
              <a:t> 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Commited</a:t>
            </a:r>
            <a:r>
              <a:rPr lang="cs-CZ" dirty="0" smtClean="0"/>
              <a:t> (default)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Repeatable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err="1" smtClean="0"/>
              <a:t>Snapshot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err="1" smtClean="0"/>
              <a:t>Serializable</a:t>
            </a: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None/>
            </a:pPr>
            <a:r>
              <a:rPr lang="cs-CZ" sz="2800" dirty="0" smtClean="0">
                <a:latin typeface="Courier New" pitchFamily="49" charset="0"/>
                <a:cs typeface="Courier New" pitchFamily="49" charset="0"/>
              </a:rPr>
              <a:t>SET TRANSACTION ISOLATION LEVEL </a:t>
            </a:r>
            <a:r>
              <a:rPr lang="cs-CZ" sz="2800" dirty="0" err="1" smtClean="0">
                <a:latin typeface="Courier New" pitchFamily="49" charset="0"/>
                <a:cs typeface="Courier New" pitchFamily="49" charset="0"/>
              </a:rPr>
              <a:t>xxxx</a:t>
            </a:r>
            <a:endParaRPr lang="cs-CZ" sz="280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cs-CZ" sz="2800" dirty="0" smtClean="0">
                <a:latin typeface="Courier New" pitchFamily="49" charset="0"/>
                <a:cs typeface="Courier New" pitchFamily="49" charset="0"/>
              </a:rPr>
              <a:t>DBCC USEROPTIONS  -- zjištění </a:t>
            </a:r>
            <a:r>
              <a:rPr lang="cs-CZ" sz="2800" dirty="0" err="1" smtClean="0">
                <a:latin typeface="Courier New" pitchFamily="49" charset="0"/>
                <a:cs typeface="Courier New" pitchFamily="49" charset="0"/>
              </a:rPr>
              <a:t>level</a:t>
            </a:r>
            <a:endParaRPr lang="cs-CZ" sz="280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endParaRPr lang="cs-CZ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Uncommitted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 nastat špinavé čtení, neopakovatelné čtení, a výskyt fantomů.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Co je to transakce?</a:t>
            </a:r>
          </a:p>
          <a:p>
            <a:pPr>
              <a:buNone/>
            </a:pPr>
            <a:r>
              <a:rPr lang="cs-CZ" dirty="0" smtClean="0"/>
              <a:t>skupina příkazů, které převedou databázi z jednoho konzistentního stavu do druhého.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Databázové transakce musí splňovat tzv. vlastnosti </a:t>
            </a:r>
            <a:r>
              <a:rPr lang="cs-CZ" i="1" dirty="0" smtClean="0"/>
              <a:t>ACID</a:t>
            </a:r>
            <a:r>
              <a:rPr lang="cs-CZ" dirty="0" smtClean="0"/>
              <a:t>:</a:t>
            </a:r>
          </a:p>
          <a:p>
            <a:pPr lvl="1">
              <a:buNone/>
            </a:pPr>
            <a:r>
              <a:rPr lang="cs-CZ" i="1" dirty="0" smtClean="0">
                <a:solidFill>
                  <a:srgbClr val="FF0000"/>
                </a:solidFill>
              </a:rPr>
              <a:t>A</a:t>
            </a:r>
            <a:r>
              <a:rPr lang="cs-CZ" i="1" dirty="0" smtClean="0"/>
              <a:t> - </a:t>
            </a:r>
            <a:r>
              <a:rPr lang="cs-CZ" i="1" dirty="0" err="1" smtClean="0">
                <a:solidFill>
                  <a:srgbClr val="0070C0"/>
                </a:solidFill>
              </a:rPr>
              <a:t>Atomicity</a:t>
            </a:r>
            <a:r>
              <a:rPr lang="cs-CZ" dirty="0" smtClean="0"/>
              <a:t> – </a:t>
            </a:r>
            <a:r>
              <a:rPr lang="cs-CZ" dirty="0" err="1" smtClean="0"/>
              <a:t>atomicita</a:t>
            </a:r>
            <a:r>
              <a:rPr lang="cs-CZ" dirty="0" smtClean="0"/>
              <a:t> (nedělitelnost)</a:t>
            </a:r>
          </a:p>
          <a:p>
            <a:pPr lvl="1">
              <a:buNone/>
            </a:pPr>
            <a:r>
              <a:rPr lang="cs-CZ" i="1" dirty="0" smtClean="0">
                <a:solidFill>
                  <a:srgbClr val="FF0000"/>
                </a:solidFill>
              </a:rPr>
              <a:t>C</a:t>
            </a:r>
            <a:r>
              <a:rPr lang="cs-CZ" i="1" dirty="0" smtClean="0"/>
              <a:t> - </a:t>
            </a:r>
            <a:r>
              <a:rPr lang="cs-CZ" i="1" dirty="0" err="1" smtClean="0">
                <a:solidFill>
                  <a:srgbClr val="0070C0"/>
                </a:solidFill>
              </a:rPr>
              <a:t>Consistency</a:t>
            </a:r>
            <a:r>
              <a:rPr lang="cs-CZ" dirty="0" smtClean="0"/>
              <a:t> - konzistence (není porušeno integritní omezení)</a:t>
            </a:r>
          </a:p>
          <a:p>
            <a:pPr lvl="1">
              <a:buNone/>
            </a:pPr>
            <a:r>
              <a:rPr lang="cs-CZ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 -  </a:t>
            </a:r>
            <a:r>
              <a:rPr lang="cs-CZ" i="1" dirty="0" err="1" smtClean="0">
                <a:solidFill>
                  <a:srgbClr val="0070C0"/>
                </a:solidFill>
              </a:rPr>
              <a:t>Isolation</a:t>
            </a:r>
            <a:r>
              <a:rPr lang="cs-CZ" dirty="0" smtClean="0"/>
              <a:t> - izolovanost (ostatní nevidí, dokud není ukončena) </a:t>
            </a:r>
          </a:p>
          <a:p>
            <a:pPr lvl="1">
              <a:buNone/>
            </a:pPr>
            <a:r>
              <a:rPr lang="cs-CZ" i="1" dirty="0" smtClean="0">
                <a:solidFill>
                  <a:srgbClr val="FF0000"/>
                </a:solidFill>
              </a:rPr>
              <a:t>D</a:t>
            </a:r>
            <a:r>
              <a:rPr lang="cs-CZ" i="1" dirty="0" smtClean="0"/>
              <a:t> - </a:t>
            </a:r>
            <a:r>
              <a:rPr lang="cs-CZ" i="1" dirty="0" err="1" smtClean="0">
                <a:solidFill>
                  <a:srgbClr val="0070C0"/>
                </a:solidFill>
              </a:rPr>
              <a:t>Durability</a:t>
            </a:r>
            <a:r>
              <a:rPr lang="cs-CZ" dirty="0" smtClean="0"/>
              <a:t> - trvalost (změny, které se provedou potvrzenou transakcí jsou v databázi trvalé a nemohou být ztraceny)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5309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Committed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nemůže nastat špinavé čtení, může nastat neopakovatelné čtení, a výskyt fantomů.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Repeatable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nemůže nastat špinavé čtení, neopakovatelné čtení, mohou se vyskytnout fantomy.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Serializable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Nejrestriktivnější</a:t>
            </a:r>
            <a:r>
              <a:rPr lang="cs-CZ" dirty="0" smtClean="0"/>
              <a:t> – největší zabezpečení konzistence</a:t>
            </a:r>
          </a:p>
          <a:p>
            <a:r>
              <a:rPr lang="cs-CZ" dirty="0" smtClean="0"/>
              <a:t>Sektorový (</a:t>
            </a:r>
            <a:r>
              <a:rPr lang="cs-CZ" dirty="0" err="1" smtClean="0"/>
              <a:t>extent</a:t>
            </a:r>
            <a:r>
              <a:rPr lang="cs-CZ" dirty="0" smtClean="0"/>
              <a:t>) zámek na data, která jsou ovlivněny (HOLDLOCK každé tabulky, které se transakce týká)</a:t>
            </a:r>
          </a:p>
          <a:p>
            <a:r>
              <a:rPr lang="cs-CZ" dirty="0" smtClean="0"/>
              <a:t>Transakce by se měly vykonávat za sebou, nikoli souběžně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55575" y="1588681"/>
          <a:ext cx="7416825" cy="4528672"/>
        </p:xfrm>
        <a:graphic>
          <a:graphicData uri="http://schemas.openxmlformats.org/drawingml/2006/table">
            <a:tbl>
              <a:tblPr/>
              <a:tblGrid>
                <a:gridCol w="1483365"/>
                <a:gridCol w="1483365"/>
                <a:gridCol w="1483365"/>
                <a:gridCol w="1483365"/>
                <a:gridCol w="1483365"/>
              </a:tblGrid>
              <a:tr h="776420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1"/>
                        <a:t>Isolation Level</a:t>
                      </a:r>
                      <a:endParaRPr lang="cs-CZ" sz="1500" b="0"/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1"/>
                        <a:t>Špinavé čtení</a:t>
                      </a:r>
                      <a:endParaRPr lang="cs-CZ" sz="1500" b="0"/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1"/>
                        <a:t>Neopakovatelné čtení</a:t>
                      </a:r>
                      <a:endParaRPr lang="cs-CZ" sz="1500" b="0"/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1"/>
                        <a:t>Fantom</a:t>
                      </a:r>
                      <a:endParaRPr lang="cs-CZ" sz="1500" b="0"/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1"/>
                        <a:t>Dvojité čtení</a:t>
                      </a:r>
                      <a:endParaRPr lang="cs-CZ" sz="1500" b="0"/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6420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Read Uncommitted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Ano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Ano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Ano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Ano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6420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Read Committed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Ne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Ano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Ano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Ano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3665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Read Committed snapshot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Ne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Ano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Ano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cs-CZ" sz="1500" b="0"/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9175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Repeatable Read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Ne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Ne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Ano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Ne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930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Snapshot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Ne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Ne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Ne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cs-CZ" sz="1500" b="0"/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930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Serializble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Ne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Ne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/>
                        <a:t>Ne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500" b="0" dirty="0"/>
                        <a:t>Ne</a:t>
                      </a:r>
                    </a:p>
                  </a:txBody>
                  <a:tcPr marL="75748" marR="78905" marT="47343" marB="4734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Transaction</a:t>
            </a:r>
            <a:r>
              <a:rPr lang="cs-CZ" dirty="0" smtClean="0"/>
              <a:t> 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Soubor, do kterého se zapisují všechny transakce</a:t>
            </a:r>
          </a:p>
          <a:p>
            <a:r>
              <a:rPr lang="cs-CZ" dirty="0" smtClean="0"/>
              <a:t>Microsoft SQL Server – </a:t>
            </a:r>
            <a:r>
              <a:rPr lang="cs-CZ" dirty="0" smtClean="0">
                <a:solidFill>
                  <a:srgbClr val="0070C0"/>
                </a:solidFill>
              </a:rPr>
              <a:t>modely obnovy</a:t>
            </a:r>
            <a:r>
              <a:rPr lang="cs-CZ" dirty="0" smtClean="0"/>
              <a:t>:</a:t>
            </a:r>
          </a:p>
          <a:p>
            <a:pPr lvl="1"/>
            <a:r>
              <a:rPr lang="cs-CZ" b="1" dirty="0" err="1" smtClean="0"/>
              <a:t>Simple</a:t>
            </a:r>
            <a:endParaRPr lang="cs-CZ" b="1" dirty="0" smtClean="0"/>
          </a:p>
          <a:p>
            <a:pPr lvl="1"/>
            <a:r>
              <a:rPr lang="cs-CZ" b="1" dirty="0" err="1" smtClean="0"/>
              <a:t>Full</a:t>
            </a:r>
            <a:r>
              <a:rPr lang="cs-CZ" dirty="0" smtClean="0"/>
              <a:t> – všechny transakce v žurnálu, včetně systémových</a:t>
            </a:r>
          </a:p>
          <a:p>
            <a:pPr lvl="1"/>
            <a:r>
              <a:rPr lang="cs-CZ" b="1" dirty="0" err="1" smtClean="0"/>
              <a:t>Bulk</a:t>
            </a:r>
            <a:r>
              <a:rPr lang="cs-CZ" b="1" dirty="0" smtClean="0"/>
              <a:t>_</a:t>
            </a:r>
            <a:r>
              <a:rPr lang="cs-CZ" b="1" dirty="0" err="1" smtClean="0"/>
              <a:t>logged</a:t>
            </a:r>
            <a:r>
              <a:rPr lang="cs-CZ" dirty="0" smtClean="0"/>
              <a:t> – všechny kromě </a:t>
            </a:r>
            <a:r>
              <a:rPr lang="cs-CZ" dirty="0" err="1" smtClean="0"/>
              <a:t>bulk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Bulk</a:t>
            </a:r>
            <a:r>
              <a:rPr lang="cs-CZ" dirty="0" smtClean="0"/>
              <a:t> 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Obcházejí transakce a zapisují se přímo do datového souboru</a:t>
            </a:r>
          </a:p>
          <a:p>
            <a:r>
              <a:rPr lang="cs-CZ" dirty="0" smtClean="0"/>
              <a:t>Nelze tedy provést </a:t>
            </a:r>
            <a:r>
              <a:rPr lang="cs-CZ" dirty="0" err="1" smtClean="0"/>
              <a:t>rollback</a:t>
            </a:r>
            <a:endParaRPr lang="cs-CZ" dirty="0" smtClean="0"/>
          </a:p>
          <a:p>
            <a:r>
              <a:rPr lang="cs-CZ" dirty="0" smtClean="0"/>
              <a:t>Např. TRUNCATE TABLE, SELECT INTO …, BULK INSERT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Vnořené transakce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@@TRANCOUNT </a:t>
            </a:r>
          </a:p>
          <a:p>
            <a:pPr lvl="1"/>
            <a:r>
              <a:rPr lang="cs-CZ" dirty="0" smtClean="0"/>
              <a:t>0 = nulové vnoření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SAVE TRANSACTION </a:t>
            </a:r>
            <a:r>
              <a:rPr lang="cs-CZ" dirty="0" err="1" smtClean="0"/>
              <a:t>save</a:t>
            </a:r>
            <a:r>
              <a:rPr lang="cs-CZ" dirty="0" smtClean="0"/>
              <a:t>_point</a:t>
            </a:r>
          </a:p>
          <a:p>
            <a:r>
              <a:rPr lang="cs-CZ" dirty="0" smtClean="0"/>
              <a:t>ROLLBACK TRAN </a:t>
            </a:r>
            <a:r>
              <a:rPr lang="cs-CZ" dirty="0" err="1" smtClean="0"/>
              <a:t>save</a:t>
            </a:r>
            <a:r>
              <a:rPr lang="cs-CZ" dirty="0" smtClean="0"/>
              <a:t>_point</a:t>
            </a:r>
          </a:p>
          <a:p>
            <a:endParaRPr lang="cs-CZ" dirty="0" smtClean="0"/>
          </a:p>
          <a:p>
            <a:r>
              <a:rPr lang="cs-CZ" dirty="0" smtClean="0"/>
              <a:t>Z transakce nelze volat uložené procedury ovlivňující databázi master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Oracle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UNDO a REDO log</a:t>
            </a:r>
          </a:p>
          <a:p>
            <a:r>
              <a:rPr lang="cs-CZ" dirty="0" smtClean="0"/>
              <a:t>Po </a:t>
            </a:r>
            <a:r>
              <a:rPr lang="cs-CZ" dirty="0" err="1" smtClean="0"/>
              <a:t>commit</a:t>
            </a:r>
            <a:r>
              <a:rPr lang="cs-CZ" dirty="0" smtClean="0"/>
              <a:t> se transakce přepíše do datového souboru</a:t>
            </a:r>
          </a:p>
          <a:p>
            <a:r>
              <a:rPr lang="cs-CZ" dirty="0" smtClean="0"/>
              <a:t>Transakce lze vnořovat (</a:t>
            </a:r>
            <a:r>
              <a:rPr lang="cs-CZ" dirty="0" err="1" smtClean="0"/>
              <a:t>nested</a:t>
            </a:r>
            <a:r>
              <a:rPr lang="cs-CZ" dirty="0" smtClean="0"/>
              <a:t> </a:t>
            </a:r>
            <a:r>
              <a:rPr lang="cs-CZ" dirty="0" err="1" smtClean="0"/>
              <a:t>transaction</a:t>
            </a:r>
            <a:r>
              <a:rPr lang="cs-CZ" dirty="0" smtClean="0"/>
              <a:t>, dvoufázový </a:t>
            </a:r>
            <a:r>
              <a:rPr lang="cs-CZ" dirty="0" err="1" smtClean="0"/>
              <a:t>commit</a:t>
            </a:r>
            <a:r>
              <a:rPr lang="cs-CZ" dirty="0" smtClean="0"/>
              <a:t>)</a:t>
            </a:r>
          </a:p>
          <a:p>
            <a:r>
              <a:rPr lang="cs-CZ" dirty="0" smtClean="0"/>
              <a:t>Zámky – sdílený, exkluzivní</a:t>
            </a:r>
          </a:p>
          <a:p>
            <a:r>
              <a:rPr lang="cs-CZ" dirty="0" smtClean="0">
                <a:hlinkClick r:id="rId2"/>
              </a:rPr>
              <a:t>http://mujweb.cz/drd/transakceOracle.html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MySQL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POZOR – záleží na použitém </a:t>
            </a:r>
            <a:r>
              <a:rPr lang="cs-CZ" dirty="0" err="1" smtClean="0"/>
              <a:t>engine</a:t>
            </a:r>
            <a:endParaRPr lang="cs-CZ" dirty="0" smtClean="0"/>
          </a:p>
          <a:p>
            <a:r>
              <a:rPr lang="cs-CZ" dirty="0" err="1" smtClean="0"/>
              <a:t>Engine</a:t>
            </a:r>
            <a:r>
              <a:rPr lang="cs-CZ" dirty="0" smtClean="0"/>
              <a:t> </a:t>
            </a:r>
            <a:r>
              <a:rPr lang="cs-CZ" dirty="0" err="1" smtClean="0"/>
              <a:t>MyISAM</a:t>
            </a:r>
            <a:r>
              <a:rPr lang="cs-CZ" dirty="0" smtClean="0"/>
              <a:t> transakce nepodporuje</a:t>
            </a:r>
          </a:p>
          <a:p>
            <a:r>
              <a:rPr lang="cs-CZ" dirty="0" err="1" smtClean="0"/>
              <a:t>InnoDB</a:t>
            </a:r>
            <a:r>
              <a:rPr lang="cs-CZ" dirty="0" smtClean="0"/>
              <a:t> – </a:t>
            </a:r>
            <a:r>
              <a:rPr lang="cs-CZ" dirty="0" err="1" smtClean="0"/>
              <a:t>rollback</a:t>
            </a:r>
            <a:r>
              <a:rPr lang="cs-CZ" dirty="0" smtClean="0"/>
              <a:t> segment (jako u </a:t>
            </a:r>
            <a:r>
              <a:rPr lang="cs-CZ" dirty="0" err="1" smtClean="0"/>
              <a:t>Oracle</a:t>
            </a:r>
            <a:r>
              <a:rPr lang="cs-CZ" dirty="0" smtClean="0"/>
              <a:t>) se staršími verzemi řádků - výhodou </a:t>
            </a:r>
            <a:r>
              <a:rPr lang="cs-CZ" dirty="0" err="1" smtClean="0"/>
              <a:t>InnoDB</a:t>
            </a:r>
            <a:r>
              <a:rPr lang="cs-CZ" dirty="0" smtClean="0"/>
              <a:t> je rychlé čtení potvrzených neaktualizovaných záznamů, nevýhodou pomalejší update – tzv. </a:t>
            </a:r>
            <a:r>
              <a:rPr lang="cs-CZ" dirty="0" err="1" smtClean="0"/>
              <a:t>multigenerační</a:t>
            </a:r>
            <a:r>
              <a:rPr lang="cs-CZ" dirty="0" smtClean="0"/>
              <a:t> architektury (MVCC)</a:t>
            </a:r>
          </a:p>
          <a:p>
            <a:r>
              <a:rPr lang="cs-CZ" dirty="0" smtClean="0"/>
              <a:t>Data jsou u </a:t>
            </a:r>
            <a:r>
              <a:rPr lang="cs-CZ" dirty="0" err="1" smtClean="0"/>
              <a:t>InnoDB</a:t>
            </a:r>
            <a:r>
              <a:rPr lang="cs-CZ" dirty="0" smtClean="0"/>
              <a:t> fyzicky uspořádána podle primárního klíče, update PK je pomalý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MySQL</a:t>
            </a:r>
            <a:r>
              <a:rPr lang="cs-CZ" dirty="0" smtClean="0"/>
              <a:t> v PHP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$</a:t>
            </a:r>
            <a:r>
              <a:rPr lang="cs-CZ" dirty="0" err="1" smtClean="0"/>
              <a:t>pdo</a:t>
            </a:r>
            <a:r>
              <a:rPr lang="cs-CZ" dirty="0" smtClean="0"/>
              <a:t> = </a:t>
            </a:r>
            <a:r>
              <a:rPr lang="cs-CZ" dirty="0" err="1" smtClean="0"/>
              <a:t>new</a:t>
            </a:r>
            <a:r>
              <a:rPr lang="cs-CZ" dirty="0" smtClean="0"/>
              <a:t> PDO($</a:t>
            </a:r>
            <a:r>
              <a:rPr lang="cs-CZ" dirty="0" err="1" smtClean="0"/>
              <a:t>dsn</a:t>
            </a:r>
            <a:r>
              <a:rPr lang="cs-CZ" dirty="0" smtClean="0"/>
              <a:t>, $user, $</a:t>
            </a:r>
            <a:r>
              <a:rPr lang="cs-CZ" dirty="0" err="1" smtClean="0"/>
              <a:t>pwd</a:t>
            </a:r>
            <a:r>
              <a:rPr lang="cs-CZ" dirty="0" smtClean="0"/>
              <a:t>);</a:t>
            </a:r>
          </a:p>
          <a:p>
            <a:pPr>
              <a:buNone/>
            </a:pPr>
            <a:r>
              <a:rPr lang="cs-CZ" dirty="0" smtClean="0"/>
              <a:t>$</a:t>
            </a:r>
            <a:r>
              <a:rPr lang="cs-CZ" dirty="0" err="1" smtClean="0"/>
              <a:t>pdo</a:t>
            </a:r>
            <a:r>
              <a:rPr lang="cs-CZ" dirty="0" smtClean="0"/>
              <a:t>-&gt;</a:t>
            </a:r>
            <a:r>
              <a:rPr lang="cs-CZ" dirty="0" err="1" smtClean="0"/>
              <a:t>beginTransaction</a:t>
            </a:r>
            <a:r>
              <a:rPr lang="cs-CZ" dirty="0" smtClean="0"/>
              <a:t>();</a:t>
            </a:r>
          </a:p>
          <a:p>
            <a:pPr>
              <a:buNone/>
            </a:pPr>
            <a:r>
              <a:rPr lang="cs-CZ" dirty="0" smtClean="0"/>
              <a:t>….</a:t>
            </a:r>
          </a:p>
          <a:p>
            <a:pPr>
              <a:buNone/>
            </a:pPr>
            <a:r>
              <a:rPr lang="cs-CZ" dirty="0" smtClean="0"/>
              <a:t>$</a:t>
            </a:r>
            <a:r>
              <a:rPr lang="cs-CZ" dirty="0" err="1" smtClean="0"/>
              <a:t>pdo</a:t>
            </a:r>
            <a:r>
              <a:rPr lang="cs-CZ" dirty="0" smtClean="0"/>
              <a:t>-&gt;</a:t>
            </a:r>
            <a:r>
              <a:rPr lang="cs-CZ" dirty="0" err="1" smtClean="0"/>
              <a:t>commit</a:t>
            </a:r>
            <a:r>
              <a:rPr lang="cs-CZ" dirty="0" smtClean="0"/>
              <a:t>();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Transakce v databázových systémech je tedy </a:t>
            </a:r>
            <a:r>
              <a:rPr lang="cs-CZ" b="1" u="sng" dirty="0" smtClean="0">
                <a:solidFill>
                  <a:srgbClr val="FF0000"/>
                </a:solidFill>
              </a:rPr>
              <a:t>skupina databázových operací, která je provedena buď jako celek, nebo není provedena vůbec.</a:t>
            </a:r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36969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PostgreSQL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datovém souboru zůstávají verze záznamů a nepřepisují se – pomalejší čtení, rychlý </a:t>
            </a:r>
            <a:r>
              <a:rPr lang="cs-CZ" dirty="0" err="1" smtClean="0"/>
              <a:t>commit</a:t>
            </a:r>
            <a:r>
              <a:rPr lang="cs-CZ" dirty="0" smtClean="0"/>
              <a:t> i </a:t>
            </a:r>
            <a:r>
              <a:rPr lang="cs-CZ" dirty="0" err="1" smtClean="0"/>
              <a:t>rollback</a:t>
            </a:r>
            <a:endParaRPr lang="cs-CZ" dirty="0" smtClean="0"/>
          </a:p>
          <a:p>
            <a:r>
              <a:rPr lang="cs-CZ" dirty="0" smtClean="0"/>
              <a:t>Čas od času je nutné provést příkaz VACUUM a tyto „mrtvé“ záznamy odstranit</a:t>
            </a:r>
          </a:p>
          <a:p>
            <a:r>
              <a:rPr lang="cs-CZ" dirty="0" smtClean="0"/>
              <a:t>Při dlouhých transakcích u </a:t>
            </a:r>
            <a:r>
              <a:rPr lang="cs-CZ" dirty="0" err="1" smtClean="0"/>
              <a:t>MySQL</a:t>
            </a:r>
            <a:r>
              <a:rPr lang="cs-CZ" dirty="0" smtClean="0"/>
              <a:t> narůstá </a:t>
            </a:r>
            <a:r>
              <a:rPr lang="cs-CZ" dirty="0" err="1" smtClean="0"/>
              <a:t>rollback</a:t>
            </a:r>
            <a:r>
              <a:rPr lang="cs-CZ" dirty="0" smtClean="0"/>
              <a:t> segment, u </a:t>
            </a:r>
            <a:r>
              <a:rPr lang="cs-CZ" dirty="0" err="1" smtClean="0"/>
              <a:t>Postgre</a:t>
            </a:r>
            <a:r>
              <a:rPr lang="cs-CZ" dirty="0" smtClean="0"/>
              <a:t> datový soubor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cs-CZ" dirty="0"/>
              <a:t>SQL:</a:t>
            </a:r>
          </a:p>
          <a:p>
            <a:r>
              <a:rPr lang="cs-CZ" dirty="0"/>
              <a:t>Zahájení transakce </a:t>
            </a:r>
            <a:r>
              <a:rPr lang="cs-CZ" dirty="0" smtClean="0"/>
              <a:t>– BEGIN TRANSACTION</a:t>
            </a:r>
            <a:endParaRPr lang="cs-CZ" dirty="0"/>
          </a:p>
          <a:p>
            <a:r>
              <a:rPr lang="cs-CZ" dirty="0"/>
              <a:t>Ukončení </a:t>
            </a:r>
            <a:r>
              <a:rPr lang="cs-CZ" dirty="0" smtClean="0"/>
              <a:t>transakce:</a:t>
            </a:r>
            <a:endParaRPr lang="cs-CZ" dirty="0"/>
          </a:p>
          <a:p>
            <a:pPr lvl="2"/>
            <a:r>
              <a:rPr lang="cs-CZ" b="1" dirty="0"/>
              <a:t>COMMIT</a:t>
            </a:r>
            <a:r>
              <a:rPr lang="cs-CZ" dirty="0"/>
              <a:t> – potvrzení transakce</a:t>
            </a:r>
          </a:p>
          <a:p>
            <a:pPr lvl="2"/>
            <a:r>
              <a:rPr lang="cs-CZ" b="1" dirty="0"/>
              <a:t>ROLLBACK</a:t>
            </a:r>
            <a:r>
              <a:rPr lang="cs-CZ" dirty="0"/>
              <a:t> – zrušení transakce, návrat do původního stavu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6"/>
            <a:ext cx="749797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410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transakce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 err="1" smtClean="0"/>
              <a:t>Begin</a:t>
            </a:r>
            <a:r>
              <a:rPr lang="cs-CZ" sz="2800" dirty="0" smtClean="0"/>
              <a:t> </a:t>
            </a:r>
            <a:r>
              <a:rPr lang="cs-CZ" sz="2800" dirty="0" err="1" smtClean="0"/>
              <a:t>transaction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err="1" smtClean="0"/>
              <a:t>delete</a:t>
            </a:r>
            <a:r>
              <a:rPr lang="cs-CZ" sz="2800" dirty="0" smtClean="0"/>
              <a:t> </a:t>
            </a:r>
            <a:r>
              <a:rPr lang="cs-CZ" sz="2800" dirty="0" err="1" smtClean="0"/>
              <a:t>from</a:t>
            </a:r>
            <a:r>
              <a:rPr lang="cs-CZ" sz="2800" dirty="0" smtClean="0"/>
              <a:t> ORDERS_ITEM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</a:t>
            </a:r>
            <a:r>
              <a:rPr lang="cs-CZ" sz="2800" dirty="0" err="1" smtClean="0"/>
              <a:t>where</a:t>
            </a:r>
            <a:r>
              <a:rPr lang="cs-CZ" sz="2800" dirty="0" smtClean="0"/>
              <a:t> </a:t>
            </a:r>
            <a:r>
              <a:rPr lang="cs-CZ" sz="2800" dirty="0" err="1" smtClean="0"/>
              <a:t>order_id</a:t>
            </a:r>
            <a:r>
              <a:rPr lang="cs-CZ" sz="2800" dirty="0" smtClean="0"/>
              <a:t> = 1;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err="1" smtClean="0">
                <a:solidFill>
                  <a:srgbClr val="0070C0"/>
                </a:solidFill>
              </a:rPr>
              <a:t>if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smtClean="0"/>
              <a:t>@@</a:t>
            </a:r>
            <a:r>
              <a:rPr lang="cs-CZ" sz="2800" dirty="0" err="1" smtClean="0"/>
              <a:t>error</a:t>
            </a:r>
            <a:r>
              <a:rPr lang="cs-CZ" sz="2800" smtClean="0"/>
              <a:t> </a:t>
            </a:r>
            <a:r>
              <a:rPr lang="cs-CZ" sz="2800" smtClean="0"/>
              <a:t>=</a:t>
            </a:r>
            <a:r>
              <a:rPr lang="cs-CZ" sz="2800" smtClean="0"/>
              <a:t> </a:t>
            </a:r>
            <a:r>
              <a:rPr lang="cs-CZ" sz="2800" dirty="0" smtClean="0"/>
              <a:t>0 </a:t>
            </a:r>
            <a:r>
              <a:rPr lang="cs-CZ" sz="2800" dirty="0" err="1" smtClean="0"/>
              <a:t>then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 </a:t>
            </a:r>
            <a:r>
              <a:rPr lang="cs-CZ" sz="2800" dirty="0" smtClean="0"/>
              <a:t>            </a:t>
            </a:r>
            <a:r>
              <a:rPr lang="cs-CZ" sz="2800" dirty="0" err="1" smtClean="0"/>
              <a:t>begin</a:t>
            </a:r>
            <a:r>
              <a:rPr lang="cs-CZ" sz="2800" dirty="0" smtClean="0"/>
              <a:t>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     </a:t>
            </a:r>
            <a:r>
              <a:rPr lang="cs-CZ" sz="2800" b="1" dirty="0" err="1" smtClean="0"/>
              <a:t>delete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from</a:t>
            </a:r>
            <a:r>
              <a:rPr lang="cs-CZ" sz="2800" b="1" dirty="0" smtClean="0"/>
              <a:t> ORDERS </a:t>
            </a:r>
            <a:r>
              <a:rPr lang="cs-CZ" sz="2800" b="1" dirty="0" err="1" smtClean="0"/>
              <a:t>where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order</a:t>
            </a:r>
            <a:r>
              <a:rPr lang="cs-CZ" sz="2800" b="1" dirty="0" smtClean="0"/>
              <a:t>_id=1</a:t>
            </a:r>
            <a:r>
              <a:rPr lang="cs-CZ" sz="2800" dirty="0" smtClean="0"/>
              <a:t>;</a:t>
            </a:r>
          </a:p>
          <a:p>
            <a:pPr marL="0" indent="0">
              <a:buNone/>
            </a:pPr>
            <a:r>
              <a:rPr lang="cs-CZ" sz="2800" dirty="0" smtClean="0"/>
              <a:t>                  </a:t>
            </a:r>
            <a:r>
              <a:rPr lang="cs-CZ" sz="2800" dirty="0" err="1" smtClean="0"/>
              <a:t>if</a:t>
            </a:r>
            <a:r>
              <a:rPr lang="cs-CZ" sz="2800" dirty="0" smtClean="0"/>
              <a:t> @@</a:t>
            </a:r>
            <a:r>
              <a:rPr lang="cs-CZ" sz="2800" dirty="0" err="1" smtClean="0"/>
              <a:t>error</a:t>
            </a:r>
            <a:r>
              <a:rPr lang="cs-CZ" sz="2800" dirty="0" smtClean="0"/>
              <a:t> &lt;&gt; 0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	</a:t>
            </a:r>
            <a:r>
              <a:rPr lang="cs-CZ" sz="2800" dirty="0" smtClean="0"/>
              <a:t>      </a:t>
            </a:r>
            <a:r>
              <a:rPr lang="cs-CZ" sz="2800" dirty="0" smtClean="0"/>
              <a:t>	</a:t>
            </a:r>
            <a:r>
              <a:rPr lang="cs-CZ" sz="2800" b="1" dirty="0" err="1" smtClean="0"/>
              <a:t>rollback</a:t>
            </a:r>
            <a:r>
              <a:rPr lang="cs-CZ" sz="2800" dirty="0" smtClean="0"/>
              <a:t>;</a:t>
            </a:r>
          </a:p>
          <a:p>
            <a:pPr marL="0" indent="0">
              <a:buNone/>
            </a:pPr>
            <a:r>
              <a:rPr lang="cs-CZ" sz="2800" dirty="0" smtClean="0"/>
              <a:t>	</a:t>
            </a:r>
            <a:r>
              <a:rPr lang="cs-CZ" sz="2800" dirty="0" err="1" smtClean="0"/>
              <a:t>end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End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0790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zpracování transakce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Pesimistické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– provedené změny jsou zapisovány do dočasných objektů a teprve po potvrzení se stanou platnými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Optimistické</a:t>
            </a:r>
            <a:r>
              <a:rPr lang="cs-CZ" dirty="0" smtClean="0"/>
              <a:t> – předpokládá se, že transakce se nebude vracet a změny jsou zapisovány do tabulek a do logu jsou zapisovány informace pro případný </a:t>
            </a:r>
            <a:r>
              <a:rPr lang="cs-CZ" dirty="0" err="1" smtClean="0"/>
              <a:t>rollback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072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transakcí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Automatické</a:t>
            </a:r>
          </a:p>
          <a:p>
            <a:r>
              <a:rPr lang="cs-CZ" dirty="0" smtClean="0"/>
              <a:t>Implicitní – dle SQL-92, vyžadují explicitní ukončení</a:t>
            </a:r>
          </a:p>
          <a:p>
            <a:pPr lvl="1"/>
            <a:r>
              <a:rPr lang="cs-CZ" dirty="0" smtClean="0"/>
              <a:t>SET IMPLICIT_TRANSACTIONS</a:t>
            </a:r>
          </a:p>
          <a:p>
            <a:r>
              <a:rPr lang="cs-CZ" dirty="0" smtClean="0"/>
              <a:t>Uživatelem definované</a:t>
            </a:r>
          </a:p>
          <a:p>
            <a:r>
              <a:rPr lang="cs-CZ" dirty="0" smtClean="0"/>
              <a:t>Distribuované – zasahují na více serverů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konzistence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Ztracený update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Dirty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Neopakovatelné čtení</a:t>
            </a:r>
          </a:p>
          <a:p>
            <a:r>
              <a:rPr lang="cs-CZ" dirty="0" smtClean="0"/>
              <a:t>Fantom</a:t>
            </a:r>
          </a:p>
          <a:p>
            <a:r>
              <a:rPr lang="cs-CZ" dirty="0" smtClean="0"/>
              <a:t>Dvojité čtení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Ztracený update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procesy přepisují stejná data na novou hodnotu. Hodnota z prvního procesu je ztracena a přepsána hodnotou z druhého procesu.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737</Words>
  <Application>Microsoft Office PowerPoint</Application>
  <PresentationFormat>Předvádění na obrazovce (4:3)</PresentationFormat>
  <Paragraphs>153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Databázové systémy přednáška 8 – Transakce</vt:lpstr>
      <vt:lpstr>Transakce</vt:lpstr>
      <vt:lpstr>Transakce</vt:lpstr>
      <vt:lpstr>Transakce</vt:lpstr>
      <vt:lpstr>Příklad transakce</vt:lpstr>
      <vt:lpstr>Způsob zpracování transakce</vt:lpstr>
      <vt:lpstr>Typy transakcí</vt:lpstr>
      <vt:lpstr>Problémy konzistence</vt:lpstr>
      <vt:lpstr>Ztracený update</vt:lpstr>
      <vt:lpstr>Lost Update</vt:lpstr>
      <vt:lpstr>Dirty read – špinavé čtení</vt:lpstr>
      <vt:lpstr>Dirty Read</vt:lpstr>
      <vt:lpstr>Neopakovatelné čtení</vt:lpstr>
      <vt:lpstr>Non-repeatable Read</vt:lpstr>
      <vt:lpstr>Fantom</vt:lpstr>
      <vt:lpstr>Snímek 16</vt:lpstr>
      <vt:lpstr>Dvojité čtení</vt:lpstr>
      <vt:lpstr>Úrovně izolace (Isolation Level)</vt:lpstr>
      <vt:lpstr>Read Uncommitted</vt:lpstr>
      <vt:lpstr>Read Committed</vt:lpstr>
      <vt:lpstr>Repeatable Read</vt:lpstr>
      <vt:lpstr>Serializable</vt:lpstr>
      <vt:lpstr>Význam</vt:lpstr>
      <vt:lpstr>Transaction Log</vt:lpstr>
      <vt:lpstr>Bulk operace</vt:lpstr>
      <vt:lpstr>Vnořené transakce</vt:lpstr>
      <vt:lpstr>Oracle</vt:lpstr>
      <vt:lpstr>MySQL</vt:lpstr>
      <vt:lpstr>MySQL v PHP</vt:lpstr>
      <vt:lpstr>PostgreSQL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Danel4</cp:lastModifiedBy>
  <cp:revision>60</cp:revision>
  <dcterms:created xsi:type="dcterms:W3CDTF">2016-09-11T12:48:50Z</dcterms:created>
  <dcterms:modified xsi:type="dcterms:W3CDTF">2016-11-04T16:53:41Z</dcterms:modified>
</cp:coreProperties>
</file>